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1255" r:id="rId4"/>
    <p:sldId id="1256" r:id="rId5"/>
    <p:sldId id="1257" r:id="rId6"/>
    <p:sldId id="1181" r:id="rId7"/>
    <p:sldId id="1182" r:id="rId8"/>
    <p:sldId id="1183" r:id="rId9"/>
    <p:sldId id="1185" r:id="rId10"/>
    <p:sldId id="1186" r:id="rId11"/>
    <p:sldId id="1187" r:id="rId12"/>
    <p:sldId id="539" r:id="rId13"/>
    <p:sldId id="579" r:id="rId14"/>
    <p:sldId id="500" r:id="rId15"/>
    <p:sldId id="489" r:id="rId16"/>
    <p:sldId id="266" r:id="rId17"/>
    <p:sldId id="308" r:id="rId18"/>
    <p:sldId id="286" r:id="rId19"/>
    <p:sldId id="285" r:id="rId20"/>
    <p:sldId id="267" r:id="rId21"/>
    <p:sldId id="1258" r:id="rId22"/>
    <p:sldId id="1263" r:id="rId23"/>
    <p:sldId id="1259" r:id="rId24"/>
    <p:sldId id="1264" r:id="rId25"/>
    <p:sldId id="1260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News Gothic MT" panose="020B0503020103020203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6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4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3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width m of the convolution filters is set to 5 </a:t>
            </a:r>
            <a:endParaRPr lang="en-US" dirty="0"/>
          </a:p>
          <a:p>
            <a:r>
              <a:rPr lang="en-US" dirty="0"/>
              <a:t>n</a:t>
            </a:r>
            <a:r>
              <a:rPr lang="en-US" baseline="0" dirty="0"/>
              <a:t> = 300 feature maps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layer embeds words into low-dimensional vectors. </a:t>
            </a:r>
          </a:p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7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1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pbs.twimg.com</a:t>
            </a:r>
            <a:r>
              <a:rPr lang="en-US" dirty="0"/>
              <a:t>/media/C2j-8j5UsAACgEK.jpg</a:t>
            </a:r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SWB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For a fixed number of parameters, a deep model is clearly better than the shallow one.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34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1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今年四月的 </a:t>
            </a:r>
            <a:r>
              <a:rPr lang="en-US" altLang="zh-TW" dirty="0"/>
              <a:t>GTC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Last one is on training set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Sometimes students ask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49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830976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992538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01550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33157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76435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png"/><Relationship Id="rId7" Type="http://schemas.openxmlformats.org/officeDocument/2006/relationships/hyperlink" Target="http://www.wildml.com/2015/10/recurrent-neural-networks-tutorial-part-3-backpropagation-through-time-and-vanishing-gradient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89853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5.2: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Deep Neural Network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7742F-4666-3E4C-9791-0E2A4531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28" y="2322018"/>
            <a:ext cx="6075744" cy="31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Face Recognition:</a:t>
            </a:r>
          </a:p>
          <a:p>
            <a:pPr lvl="1"/>
            <a:r>
              <a:rPr lang="en-US" dirty="0"/>
              <a:t>Deep Network can build up increasingly higher levels of abstraction</a:t>
            </a:r>
          </a:p>
          <a:p>
            <a:pPr lvl="1"/>
            <a:r>
              <a:rPr lang="en-US" dirty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78A5A8-A958-714C-869E-77E38FA015B8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Helps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Abstraction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8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  <p:sp>
        <p:nvSpPr>
          <p:cNvPr id="124" name="Title 1">
            <a:extLst>
              <a:ext uri="{FF2B5EF4-FFF2-40B4-BE49-F238E27FC236}">
                <a16:creationId xmlns:a16="http://schemas.microsoft.com/office/drawing/2014/main" id="{33573311-997E-CB44-9E3E-1631DDB8A984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Helps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Abstraction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3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27700" y="1901893"/>
          <a:ext cx="7288600" cy="402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829440" y="6051166"/>
            <a:ext cx="783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</a:rPr>
              <a:t>Seide</a:t>
            </a:r>
            <a:r>
              <a:rPr lang="en-US" altLang="zh-TW" dirty="0">
                <a:latin typeface="Arial" panose="020B0604020202020204" pitchFamily="34" charset="0"/>
              </a:rPr>
              <a:t>, Frank, Gang Li, and Dong Yu. "Conversational Speech Transcription Using Context-Dependent Deep Neural Networks." </a:t>
            </a:r>
            <a:r>
              <a:rPr lang="en-US" altLang="zh-TW" i="1" dirty="0" err="1">
                <a:latin typeface="Arial" panose="020B0604020202020204" pitchFamily="34" charset="0"/>
              </a:rPr>
              <a:t>Interspeech</a:t>
            </a:r>
            <a:r>
              <a:rPr lang="en-US" altLang="zh-TW" dirty="0"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1999" y="1276350"/>
            <a:ext cx="3943350" cy="471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747016" y="3221075"/>
            <a:ext cx="3769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Not surprised, more parameters, better performance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7699" y="1901893"/>
            <a:ext cx="3644299" cy="402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B46160-B457-D240-BA04-3E62F67D9B86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Deep Learning is better?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9440" y="6051166"/>
            <a:ext cx="783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</a:rPr>
              <a:t>Seide</a:t>
            </a:r>
            <a:r>
              <a:rPr lang="en-US" altLang="zh-TW" dirty="0">
                <a:latin typeface="Arial" panose="020B0604020202020204" pitchFamily="34" charset="0"/>
              </a:rPr>
              <a:t>, Frank, Gang Li, and Dong Yu. "Conversational Speech Transcription Using Context-Dependent Deep Neural Networks." </a:t>
            </a:r>
            <a:r>
              <a:rPr lang="en-US" altLang="zh-TW" i="1" dirty="0" err="1">
                <a:latin typeface="Arial" panose="020B0604020202020204" pitchFamily="34" charset="0"/>
              </a:rPr>
              <a:t>Interspeech</a:t>
            </a:r>
            <a:r>
              <a:rPr lang="en-US" altLang="zh-TW" dirty="0"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927700" y="1901893"/>
          <a:ext cx="7288600" cy="402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左-右雙向箭號 2"/>
          <p:cNvSpPr/>
          <p:nvPr/>
        </p:nvSpPr>
        <p:spPr>
          <a:xfrm>
            <a:off x="4194628" y="4630057"/>
            <a:ext cx="696686" cy="29028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-右雙向箭號 6"/>
          <p:cNvSpPr/>
          <p:nvPr/>
        </p:nvSpPr>
        <p:spPr>
          <a:xfrm>
            <a:off x="4194628" y="5055279"/>
            <a:ext cx="696686" cy="29028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72000" y="5457371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27700" y="2708568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27700" y="3169105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96B1BB2-9411-EB45-AF5A-9F274EBA0518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Depth vs Width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9" grpId="0" animBg="1"/>
      <p:bldP spid="9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7282A-BA61-EF42-8DFF-526F60B59BA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Recipe for Deep Learning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5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67400" y="3599113"/>
            <a:ext cx="149542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overfitting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8649" y="3599113"/>
            <a:ext cx="17211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Don’t forget!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571999" y="4252065"/>
            <a:ext cx="1581151" cy="8210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Preventing</a:t>
            </a:r>
          </a:p>
          <a:p>
            <a:pPr algn="ctr"/>
            <a:r>
              <a:rPr lang="en-US" altLang="zh-TW" sz="2400" dirty="0"/>
              <a:t>Overfitting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43465" y="4140149"/>
            <a:ext cx="2879154" cy="489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400" dirty="0"/>
              <a:t>Modify the Network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458963" y="4675690"/>
            <a:ext cx="2879154" cy="6438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Better optimization Strategy</a:t>
            </a:r>
            <a:endParaRPr lang="zh-TW" alt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D92AB2-7A0C-1B41-922D-9B66C0C9DDE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Recipe for Deep Learning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schematic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61" y="3395717"/>
            <a:ext cx="2450893" cy="17924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7522" y="1771408"/>
            <a:ext cx="7564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CNN idea for text:</a:t>
            </a:r>
          </a:p>
          <a:p>
            <a:r>
              <a:rPr lang="en-US" b="1" dirty="0">
                <a:solidFill>
                  <a:schemeClr val="accent2"/>
                </a:solidFill>
              </a:rPr>
              <a:t>Compute vectors for n-grams</a:t>
            </a:r>
            <a:r>
              <a:rPr lang="en-US" dirty="0"/>
              <a:t> and group them afterwards</a:t>
            </a:r>
          </a:p>
          <a:p>
            <a:endParaRPr lang="en-US" dirty="0"/>
          </a:p>
          <a:p>
            <a:r>
              <a:rPr lang="en-US" dirty="0"/>
              <a:t>Example: “this takes too long” compute vectors for: </a:t>
            </a:r>
          </a:p>
          <a:p>
            <a:r>
              <a:rPr lang="en-US" dirty="0"/>
              <a:t>This takes, takes too, too long, this takes too, takes too long, this takes too long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02" y="3531496"/>
            <a:ext cx="1447800" cy="1371600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922" y="3817246"/>
            <a:ext cx="889000" cy="800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8539" y="486499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matrix</a:t>
            </a:r>
            <a:endParaRPr lang="el-GR" dirty="0"/>
          </a:p>
        </p:txBody>
      </p:sp>
      <p:sp>
        <p:nvSpPr>
          <p:cNvPr id="16" name="TextBox 15"/>
          <p:cNvSpPr txBox="1"/>
          <p:nvPr/>
        </p:nvSpPr>
        <p:spPr>
          <a:xfrm>
            <a:off x="2722962" y="454183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Convolutional </a:t>
            </a:r>
          </a:p>
          <a:p>
            <a:pPr algn="ctr"/>
            <a:r>
              <a:rPr lang="en-US" dirty="0"/>
              <a:t>3x3 filter</a:t>
            </a:r>
            <a:endParaRPr lang="el-GR" dirty="0"/>
          </a:p>
        </p:txBody>
      </p:sp>
      <p:sp>
        <p:nvSpPr>
          <p:cNvPr id="17" name="Δεξιό βέλος 16"/>
          <p:cNvSpPr/>
          <p:nvPr/>
        </p:nvSpPr>
        <p:spPr>
          <a:xfrm>
            <a:off x="4660900" y="3918446"/>
            <a:ext cx="742880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A0F4DEC-E9E6-7B4D-BC79-BC9EAE4F576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Convolutional Neural Networks (CNN)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2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7522" y="1771408"/>
            <a:ext cx="659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CNN idea for text:</a:t>
            </a:r>
          </a:p>
          <a:p>
            <a:r>
              <a:rPr lang="en-US" dirty="0"/>
              <a:t>Compute vectors for n-grams and </a:t>
            </a:r>
            <a:r>
              <a:rPr lang="en-US" b="1" dirty="0">
                <a:solidFill>
                  <a:schemeClr val="accent2"/>
                </a:solidFill>
              </a:rPr>
              <a:t>group them afterwards</a:t>
            </a: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75" y="2716503"/>
            <a:ext cx="5442607" cy="3035300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2410389" y="612113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shafeentejani.github.io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/assets/images/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pooling.gif</a:t>
            </a:r>
            <a:endParaRPr lang="en-US" sz="9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896" y="3566057"/>
            <a:ext cx="1199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pool</a:t>
            </a:r>
          </a:p>
          <a:p>
            <a:r>
              <a:rPr lang="en-US" sz="1400" dirty="0"/>
              <a:t>2x2 filters </a:t>
            </a:r>
          </a:p>
          <a:p>
            <a:r>
              <a:rPr lang="en-US" sz="1400" dirty="0"/>
              <a:t>and stride 2</a:t>
            </a:r>
            <a:endParaRPr lang="el-GR" sz="1400" dirty="0"/>
          </a:p>
        </p:txBody>
      </p:sp>
      <p:cxnSp>
        <p:nvCxnSpPr>
          <p:cNvPr id="16" name="Ευθύγραμμο βέλος σύνδεσης 15"/>
          <p:cNvCxnSpPr/>
          <p:nvPr/>
        </p:nvCxnSpPr>
        <p:spPr>
          <a:xfrm>
            <a:off x="4248385" y="4348906"/>
            <a:ext cx="119936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E6E1D89-B373-CB42-ACEB-3ED7E96CD5FC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Convolutional Neural Networks (CNN)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8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1280" y="6083300"/>
            <a:ext cx="784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Severyn</a:t>
            </a:r>
            <a:r>
              <a:rPr lang="en-US" sz="1200" dirty="0"/>
              <a:t>, </a:t>
            </a:r>
            <a:r>
              <a:rPr lang="en-US" sz="1200" dirty="0" err="1"/>
              <a:t>Aliaksei</a:t>
            </a:r>
            <a:r>
              <a:rPr lang="en-US" sz="1200" dirty="0"/>
              <a:t>, and Alessandro </a:t>
            </a:r>
            <a:r>
              <a:rPr lang="en-US" sz="1200" dirty="0" err="1"/>
              <a:t>Moschitti</a:t>
            </a:r>
            <a:r>
              <a:rPr lang="en-US" sz="1200" dirty="0"/>
              <a:t>. "UNITN: Training Deep Convolutional Neural Network for Twitter Sentiment Classification." </a:t>
            </a:r>
            <a:r>
              <a:rPr lang="en-US" sz="1200" i="1" dirty="0" err="1"/>
              <a:t>SemEval</a:t>
            </a:r>
            <a:r>
              <a:rPr lang="en-US" sz="1200" i="1" dirty="0"/>
              <a:t>@ NAACL-HLT</a:t>
            </a:r>
            <a:r>
              <a:rPr lang="en-US" sz="1200" dirty="0"/>
              <a:t>. 2015.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707139"/>
            <a:ext cx="7645400" cy="40406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3FC737-60AC-AB41-B614-2307EC73F63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Convolutional Neural Networks (CNN)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7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0" y="1752601"/>
            <a:ext cx="8229600" cy="3320866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689100" y="4934967"/>
            <a:ext cx="6306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Kim, Y. “Convolutional Neural Networks for Sentence Classification”, EMNLP (2014)</a:t>
            </a:r>
            <a:endParaRPr lang="el-GR" i="1" dirty="0"/>
          </a:p>
        </p:txBody>
      </p:sp>
      <p:sp>
        <p:nvSpPr>
          <p:cNvPr id="9" name="Ορθογώνιο 8"/>
          <p:cNvSpPr/>
          <p:nvPr/>
        </p:nvSpPr>
        <p:spPr>
          <a:xfrm>
            <a:off x="2699084" y="567826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sliding over 3, 4 or 5 words at a time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9A14A6-FFAC-D24A-88AD-6E306E65A393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Convolutional Neural Networks (CNN)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5872" y="1211263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</a:t>
            </a:r>
          </a:p>
          <a:p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029090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1473102" y="6390029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404895-AB76-3241-87FE-79302CFA59DE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What is Deep Learning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4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522" y="1592570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RNN idea for text:</a:t>
            </a:r>
          </a:p>
          <a:p>
            <a:r>
              <a:rPr lang="en-US" dirty="0"/>
              <a:t>Condition on </a:t>
            </a:r>
            <a:r>
              <a:rPr lang="en-US" b="1" dirty="0">
                <a:solidFill>
                  <a:schemeClr val="accent2"/>
                </a:solidFill>
              </a:rPr>
              <a:t>all previous words</a:t>
            </a:r>
          </a:p>
          <a:p>
            <a:r>
              <a:rPr lang="en-US" dirty="0"/>
              <a:t>Use same set of weights at all time steps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1" name="Ομάδα 10"/>
          <p:cNvGrpSpPr/>
          <p:nvPr/>
        </p:nvGrpSpPr>
        <p:grpSpPr>
          <a:xfrm>
            <a:off x="234631" y="2646484"/>
            <a:ext cx="6385547" cy="1943100"/>
            <a:chOff x="317500" y="3004996"/>
            <a:chExt cx="6843411" cy="2240104"/>
          </a:xfrm>
        </p:grpSpPr>
        <p:pic>
          <p:nvPicPr>
            <p:cNvPr id="3" name="Εικόνα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00" y="3004996"/>
              <a:ext cx="4069180" cy="22401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Εικόνα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744" y="3122126"/>
              <a:ext cx="2274167" cy="18887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53169" y="3880763"/>
                  <a:ext cx="3670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800" i="1" smtClean="0">
                            <a:latin typeface="Cambria Math" charset="0"/>
                          </a:rPr>
                          <m:t>≜</m:t>
                        </m:r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169" y="3880763"/>
                  <a:ext cx="367087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Ορθογώνιο 12"/>
              <p:cNvSpPr/>
              <p:nvPr/>
            </p:nvSpPr>
            <p:spPr>
              <a:xfrm>
                <a:off x="5029200" y="2251928"/>
                <a:ext cx="365356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 </m:t>
                      </m:r>
                      <m:r>
                        <a:rPr lang="el-GR" sz="20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l-GR" sz="20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l-G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l-G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h𝑥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Ορθογώνιο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251928"/>
                <a:ext cx="3653564" cy="412934"/>
              </a:xfrm>
              <a:prstGeom prst="rect">
                <a:avLst/>
              </a:prstGeom>
              <a:blipFill rotWithShape="0">
                <a:blip r:embed="rId6"/>
                <a:stretch>
                  <a:fillRect t="-89706" b="-1235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4631" y="5766992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20000"/>
              <a:buFont typeface="AppleColorEmoji" charset="0"/>
              <a:buChar char="😞"/>
            </a:pPr>
            <a:r>
              <a:rPr lang="en-US" dirty="0">
                <a:hlinkClick r:id="rId7"/>
              </a:rPr>
              <a:t>Vanishing gradient problem</a:t>
            </a:r>
            <a:endParaRPr lang="el-GR" dirty="0"/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69" y="4818496"/>
            <a:ext cx="5169669" cy="16181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631" y="5107694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20000"/>
              <a:buFont typeface="AppleColorEmoji" charset="0"/>
              <a:buChar char="😁"/>
            </a:pPr>
            <a:r>
              <a:rPr lang="en-US" dirty="0"/>
              <a:t>Stack them up, Lego fun!</a:t>
            </a:r>
            <a:endParaRPr lang="el-GR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346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  <p:sp>
        <p:nvSpPr>
          <p:cNvPr id="21" name="Ορθογώνιο 20"/>
          <p:cNvSpPr/>
          <p:nvPr/>
        </p:nvSpPr>
        <p:spPr>
          <a:xfrm>
            <a:off x="1749491" y="6355608"/>
            <a:ext cx="7708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discuss.pytorch.org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/uploads/default/original/1X/6415da0424dd66f2f5b134709b92baa59e604c55.jpg</a:t>
            </a:r>
            <a:endParaRPr lang="el-GR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Ορθογώνιο 21"/>
          <p:cNvSpPr/>
          <p:nvPr/>
        </p:nvSpPr>
        <p:spPr>
          <a:xfrm>
            <a:off x="285768" y="4657578"/>
            <a:ext cx="29274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pbs.twimg.com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/media/C2j-8j5UsAACgEK.jpg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B3A01C-E2DA-7349-978F-C20C8121C554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Recurrent Neural Networks (CNN)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329A8-0680-B944-A45E-B1E476188CA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Introduction to </a:t>
            </a:r>
            <a:r>
              <a:rPr lang="en-US" altLang="zh-CN" b="1" dirty="0" err="1">
                <a:solidFill>
                  <a:schemeClr val="bg1"/>
                </a:solidFill>
              </a:rPr>
              <a:t>Keras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40C52-AE95-8C41-8564-5C7086E7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73150"/>
            <a:ext cx="6934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329A8-0680-B944-A45E-B1E476188CA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chemeClr val="bg1"/>
                </a:solidFill>
              </a:rPr>
              <a:t>Keras</a:t>
            </a:r>
            <a:r>
              <a:rPr lang="en-US" altLang="zh-CN" b="1" dirty="0">
                <a:solidFill>
                  <a:schemeClr val="bg1"/>
                </a:solidFill>
              </a:rPr>
              <a:t> is the official high-level API of </a:t>
            </a:r>
            <a:r>
              <a:rPr lang="en-US" altLang="zh-CN" b="1" dirty="0" err="1">
                <a:solidFill>
                  <a:schemeClr val="bg1"/>
                </a:solidFill>
              </a:rPr>
              <a:t>Tensorflow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5B0FE-85D4-534A-8BC6-B79D63F1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96"/>
            <a:ext cx="9144000" cy="34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3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329A8-0680-B944-A45E-B1E476188CA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Who contributes to </a:t>
            </a:r>
            <a:r>
              <a:rPr lang="en-US" altLang="zh-CN" b="1" dirty="0" err="1">
                <a:solidFill>
                  <a:schemeClr val="bg1"/>
                </a:solidFill>
              </a:rPr>
              <a:t>Keras</a:t>
            </a:r>
            <a:r>
              <a:rPr lang="en-US" altLang="zh-CN" b="1" dirty="0">
                <a:solidFill>
                  <a:schemeClr val="bg1"/>
                </a:solidFill>
              </a:rPr>
              <a:t>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4EC67-E396-BA47-A507-A55384F1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504901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407F8-31EC-AC47-BE12-B94146F0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648200"/>
            <a:ext cx="371475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236FE-2A76-C847-ADBA-275BCF77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651926"/>
            <a:ext cx="2286000" cy="15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64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6D98-2D61-784C-9781-C2F74471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Sequential Model:</a:t>
            </a:r>
          </a:p>
          <a:p>
            <a:pPr lvl="1"/>
            <a:r>
              <a:rPr lang="en-US" dirty="0"/>
              <a:t>Very simple</a:t>
            </a:r>
          </a:p>
          <a:p>
            <a:pPr lvl="1"/>
            <a:r>
              <a:rPr lang="en-US" dirty="0"/>
              <a:t>Only for single-input, single-output, sequential layer stacks</a:t>
            </a:r>
          </a:p>
          <a:p>
            <a:pPr lvl="1"/>
            <a:r>
              <a:rPr lang="en-US" dirty="0"/>
              <a:t>Good for a majority of cases</a:t>
            </a:r>
          </a:p>
          <a:p>
            <a:r>
              <a:rPr lang="en-US" dirty="0"/>
              <a:t>The functional API:</a:t>
            </a:r>
          </a:p>
          <a:p>
            <a:pPr lvl="1"/>
            <a:r>
              <a:rPr lang="en-US" dirty="0"/>
              <a:t>Similar to Lego</a:t>
            </a:r>
          </a:p>
          <a:p>
            <a:pPr lvl="1"/>
            <a:r>
              <a:rPr lang="en-US" dirty="0"/>
              <a:t>Multi-input, multi-output, arbitrary static graph topology</a:t>
            </a:r>
          </a:p>
          <a:p>
            <a:pPr lvl="1"/>
            <a:r>
              <a:rPr lang="en-US" dirty="0"/>
              <a:t>Good for almost all casts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1BAFF0-0A5B-3843-8FF7-35C68A7470D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How to use </a:t>
            </a:r>
            <a:r>
              <a:rPr lang="en-US" altLang="zh-CN" b="1" dirty="0" err="1">
                <a:solidFill>
                  <a:schemeClr val="bg1"/>
                </a:solidFill>
              </a:rPr>
              <a:t>Keras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5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329A8-0680-B944-A45E-B1E476188CA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How to use </a:t>
            </a:r>
            <a:r>
              <a:rPr lang="en-US" altLang="zh-CN" b="1" dirty="0" err="1">
                <a:solidFill>
                  <a:schemeClr val="bg1"/>
                </a:solidFill>
              </a:rPr>
              <a:t>Keras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422E9-2B07-244A-9DEB-600C55535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1254"/>
            <a:ext cx="8513634" cy="32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1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2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51C1062-172B-A24C-B935-7225569B6656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2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1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1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E66F42D-64EC-6442-AC99-EFDE1A43E0E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4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4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4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3BF9125-CF10-BA48-B9D3-161ED01F89CA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7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EA5C04A-71D0-C142-A162-AC46C7E4DFF9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Deeper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2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C6C6C09-257C-8645-BB3C-B5F3AAC4A7EA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Deeper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4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the neural networks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25DEDCC9-8195-0D43-B2B3-800187245A7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Deeper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2FD118-5F47-D74D-A3AB-89EE681E7F4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Helps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Abstraction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38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84498</TotalTime>
  <Words>1010</Words>
  <Application>Microsoft Macintosh PowerPoint</Application>
  <PresentationFormat>On-screen Show (4:3)</PresentationFormat>
  <Paragraphs>258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News Gothic MT</vt:lpstr>
      <vt:lpstr>Arial</vt:lpstr>
      <vt:lpstr>AppleColorEmoji</vt:lpstr>
      <vt:lpstr>Office Theme</vt:lpstr>
      <vt:lpstr>Equation</vt:lpstr>
      <vt:lpstr>Module 5.2:  Deep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941</cp:revision>
  <dcterms:created xsi:type="dcterms:W3CDTF">2015-04-30T01:39:07Z</dcterms:created>
  <dcterms:modified xsi:type="dcterms:W3CDTF">2018-12-05T21:37:11Z</dcterms:modified>
</cp:coreProperties>
</file>